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94" r:id="rId3"/>
    <p:sldId id="579" r:id="rId4"/>
    <p:sldId id="577" r:id="rId5"/>
    <p:sldId id="580" r:id="rId6"/>
    <p:sldId id="581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5" r:id="rId19"/>
    <p:sldId id="596" r:id="rId20"/>
    <p:sldId id="597" r:id="rId21"/>
    <p:sldId id="59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1"/>
    <p:restoredTop sz="95867"/>
  </p:normalViewPr>
  <p:slideViewPr>
    <p:cSldViewPr snapToGrid="0" snapToObjects="1">
      <p:cViewPr varScale="1">
        <p:scale>
          <a:sx n="123" d="100"/>
          <a:sy n="123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8F1FE-25CC-7D4F-AFC5-7A540B6EAB0D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3B962-618F-6145-8970-0506041F5A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34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03B962-618F-6145-8970-0506041F5AB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774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B697-1938-7B4D-93D8-C05F14E5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251EA4-7701-344E-82B7-AA345EEC0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013BB-4176-2848-AABC-C375E9C3E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44BB4-73F8-134D-9A1A-84EF2ADB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D3CA3-99B1-644C-84DA-FB174B66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737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15FF9-52CD-174B-9878-6976F3EC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826798-D44C-E942-A7A2-9139DBCAF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527679-D0A9-3E43-9F05-EEAFC0A3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DF3C4-C51C-644E-B72E-A4D02627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11D855-E15D-4E47-86E4-0E6FFE85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968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8E7945-F2E2-0340-B1FE-E81C16540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AAC678-ED7F-2F45-89BE-FEF4F024F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90F346-E32B-7F44-B95A-A9B4E768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95CECD-5F91-AD4D-8C2A-10DF200CF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F8669-5586-8D44-A983-82B99AF7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0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A76A6-6290-9540-934C-3124DB2E1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325F57-BAD8-894B-9FD0-F376BAB8A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49C57-FC3C-5446-9AEF-0A01576C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9F4305-6AE9-2B42-A35F-0EBF19BE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FE848-A7D3-3C4E-8F4F-AECFB6AB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01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ED513-7263-6C4B-B6F7-1F5127B5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8DB948-74B9-754E-B3B2-BEA23C539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014CC5-067C-4547-BB11-F1B1CA7E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25233D-301E-1D49-9C66-F75FCFB18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F5DEE1-E083-CD41-B8F7-20AA806B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8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7187-FB1D-5E42-844A-E5B0629F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FAC5E-044C-E646-A740-B666DD886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DDFE3C-019B-AC48-8FBB-7F6631D67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5192F2-390C-EE40-BF4C-2C2983A12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B7B398-8280-9B45-8157-63E15349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65F898-65D5-5642-82EE-A41E86FF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985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FAFAB6-6081-3C47-9AFF-2108D8FC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DEA60-EC93-3C45-88DD-7BD76696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885DA-46C8-FB4B-A89E-AC023AF47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CB68DED-AAFE-A741-9FC9-16EB7C56C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64DD2E-073F-C542-8DB9-860ADEA1B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FB19B7-470D-2745-ADED-5678FE78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0FE3B4-BB52-D040-B80C-CD1936B76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B45B80-6A68-9F46-B43E-AC69535F2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5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2C16B-DFF9-9940-88EE-2B50AA56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565AB7-59C7-BD4C-A6BB-AA43C6FB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8BB227-8166-884F-A346-B4FEF14F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51C260-9234-A34E-973E-74033AF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34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CAAB612-FCED-CC42-9CD7-9122FC81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E89B25-0F54-E446-A503-FBBC88C5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CACD15-BD6E-F345-8D6C-702E2312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309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5385A8-82B6-1F4F-AE56-74232FDD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5A016-7623-974B-963A-8BE6D144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FAA52C-7EB2-6343-9DA8-1FBF12379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975EF5-78A6-5F4C-A0B1-0D09D1BD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0313B0-59F2-884A-B085-0AF7584C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5037C4-1941-7C46-B1D3-E3100188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65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4E0EC-AAC3-1D44-B636-34188BEB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82A1AD-CC75-C942-A8A2-F9122DC58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18BAA8-7251-AC45-8842-29882E10F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AD2775-1D1A-AE45-9C7F-722AE635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A388EF-68A0-164D-8488-43C46CC4D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0CCD12-37CE-E24D-9FF0-FB2D8E8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02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44FBE6-B8F8-2E4B-9715-F22D8074F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187D2-F634-9A46-8E92-0EABC1DE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713795-0038-9A46-91A2-8CD5DC913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02A88-68F7-7B40-803D-E223E245E1A2}" type="datetimeFigureOut">
              <a:rPr kumimoji="1" lang="zh-CN" altLang="en-US" smtClean="0"/>
              <a:t>2020/12/30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9DAA0-126E-5C48-871C-59A1EA99C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D6848-FB4D-1F48-BB7C-31385C7F1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4A8FF-2D4C-9743-A74B-9351C13771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025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0E75976-DBB6-194A-8D28-3D98837A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89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1B8954-F334-B94C-A7FB-94D307A8D9CE}"/>
              </a:ext>
            </a:extLst>
          </p:cNvPr>
          <p:cNvSpPr txBox="1"/>
          <p:nvPr/>
        </p:nvSpPr>
        <p:spPr>
          <a:xfrm>
            <a:off x="7658546" y="4753155"/>
            <a:ext cx="3142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THeiti Light" charset="-122"/>
                <a:ea typeface="STHeiti Light" charset="-122"/>
                <a:cs typeface="STHeiti Light" charset="-122"/>
              </a:rPr>
              <a:t>徐彩旭</a:t>
            </a:r>
            <a:endParaRPr kumimoji="1" lang="en-US" altLang="zh-CN" sz="2400" dirty="0">
              <a:latin typeface="STHeiti Light" charset="-122"/>
              <a:ea typeface="STHeiti Light" charset="-122"/>
              <a:cs typeface="STHeiti Light" charset="-122"/>
            </a:endParaRPr>
          </a:p>
          <a:p>
            <a:pPr>
              <a:spcBef>
                <a:spcPts val="1200"/>
              </a:spcBef>
            </a:pPr>
            <a:r>
              <a:rPr kumimoji="1" lang="en-US" altLang="zh-CN" sz="1600" dirty="0">
                <a:latin typeface="STHeiti Light" charset="-122"/>
                <a:ea typeface="STHeiti Light" charset="-122"/>
                <a:cs typeface="STHeiti Light" charset="-122"/>
              </a:rPr>
              <a:t>2020-12-30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4046D4-1C6E-4C47-A2AC-8F31A160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903" y="6386056"/>
            <a:ext cx="4503670" cy="1251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E891A3-F8D4-FD43-A6C7-0B109A21D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0" y="6375352"/>
            <a:ext cx="1493859" cy="1358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016C79-7C97-5540-B1D7-DDC1A6412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1" y="326589"/>
            <a:ext cx="1196539" cy="7533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7F7FF3-3167-3C4A-BB5D-804A71D265D1}"/>
              </a:ext>
            </a:extLst>
          </p:cNvPr>
          <p:cNvSpPr txBox="1"/>
          <p:nvPr/>
        </p:nvSpPr>
        <p:spPr>
          <a:xfrm>
            <a:off x="621475" y="2745285"/>
            <a:ext cx="6646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论文分享</a:t>
            </a:r>
            <a:endParaRPr kumimoji="1" lang="en-US" altLang="zh-CN" sz="480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32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CFDB0A-9853-7247-AA43-11715A84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1" y="1785227"/>
            <a:ext cx="4799447" cy="23644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6D4BFF-DFFE-124C-B869-BDB5E67AADB2}"/>
              </a:ext>
            </a:extLst>
          </p:cNvPr>
          <p:cNvSpPr txBox="1"/>
          <p:nvPr/>
        </p:nvSpPr>
        <p:spPr>
          <a:xfrm>
            <a:off x="828528" y="4310532"/>
            <a:ext cx="3788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原始的散点</a:t>
            </a:r>
            <a:endParaRPr kumimoji="1" lang="en-US" altLang="zh-CN" sz="2400" b="1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Optimal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DC11AC-E083-6D49-A3C1-350CF8727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291" y="1785227"/>
            <a:ext cx="4806273" cy="236443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35695B-1269-1542-82B2-5CD14AD5FE0C}"/>
              </a:ext>
            </a:extLst>
          </p:cNvPr>
          <p:cNvSpPr txBox="1"/>
          <p:nvPr/>
        </p:nvSpPr>
        <p:spPr>
          <a:xfrm>
            <a:off x="7991581" y="4310532"/>
            <a:ext cx="3052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随机初始化一条路径</a:t>
            </a:r>
            <a:endParaRPr kumimoji="1" lang="en-US" altLang="zh-CN" sz="2400" b="1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Current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851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01BAA117-5627-6D44-AB23-D9036C0B376A}"/>
              </a:ext>
            </a:extLst>
          </p:cNvPr>
          <p:cNvSpPr/>
          <p:nvPr/>
        </p:nvSpPr>
        <p:spPr>
          <a:xfrm>
            <a:off x="5731701" y="2735904"/>
            <a:ext cx="728598" cy="463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10BD57-4FA4-6844-9ED6-C76A5202C90E}"/>
              </a:ext>
            </a:extLst>
          </p:cNvPr>
          <p:cNvSpPr txBox="1"/>
          <p:nvPr/>
        </p:nvSpPr>
        <p:spPr>
          <a:xfrm>
            <a:off x="531616" y="6160746"/>
            <a:ext cx="1103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仓库：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/N-</a:t>
            </a:r>
            <a:r>
              <a:rPr kumimoji="1" lang="en" altLang="zh-CN" dirty="0" err="1"/>
              <a:t>Wouda</a:t>
            </a:r>
            <a:r>
              <a:rPr kumimoji="1" lang="en" altLang="zh-CN" dirty="0"/>
              <a:t>/ALNS/blob/master/examples/</a:t>
            </a:r>
            <a:r>
              <a:rPr kumimoji="1" lang="en" altLang="zh-CN" dirty="0" err="1"/>
              <a:t>travelling_salesman_problem.ipynb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49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DC11AC-E083-6D49-A3C1-350CF872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52" y="1196186"/>
            <a:ext cx="4304256" cy="211746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035695B-1269-1542-82B2-5CD14AD5FE0C}"/>
              </a:ext>
            </a:extLst>
          </p:cNvPr>
          <p:cNvSpPr txBox="1"/>
          <p:nvPr/>
        </p:nvSpPr>
        <p:spPr>
          <a:xfrm>
            <a:off x="1720850" y="3515141"/>
            <a:ext cx="25818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初始化的一条路径</a:t>
            </a:r>
            <a:endParaRPr kumimoji="1" lang="en-US" altLang="zh-CN" sz="2000" b="1" dirty="0"/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Current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distance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=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851</a:t>
            </a:r>
          </a:p>
          <a:p>
            <a:r>
              <a:rPr kumimoji="1" lang="en-US" altLang="zh-CN" sz="1600" dirty="0">
                <a:solidFill>
                  <a:srgbClr val="FF0000"/>
                </a:solidFill>
              </a:rPr>
              <a:t>Optimal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distance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</a:rPr>
              <a:t>=</a:t>
            </a:r>
            <a:r>
              <a:rPr kumimoji="1"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564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B14586F-D338-6649-A2A9-FDDF25170B6C}"/>
              </a:ext>
            </a:extLst>
          </p:cNvPr>
          <p:cNvSpPr/>
          <p:nvPr/>
        </p:nvSpPr>
        <p:spPr>
          <a:xfrm>
            <a:off x="5310886" y="2626836"/>
            <a:ext cx="785114" cy="463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07AFB-183F-934D-B9B8-258C8915B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545" y="3515141"/>
            <a:ext cx="4614290" cy="24372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A10FE3-8231-864B-BE8A-AB2A730D5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044" y="1159965"/>
            <a:ext cx="4493292" cy="22234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B7B6AA-EE5A-294F-A4AA-1EDED6FAA409}"/>
              </a:ext>
            </a:extLst>
          </p:cNvPr>
          <p:cNvSpPr/>
          <p:nvPr/>
        </p:nvSpPr>
        <p:spPr>
          <a:xfrm>
            <a:off x="6871855" y="5903893"/>
            <a:ext cx="4329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重复</a:t>
            </a:r>
            <a:r>
              <a:rPr kumimoji="1" lang="en-US" altLang="zh-CN" sz="2000" b="1" dirty="0"/>
              <a:t>destroy</a:t>
            </a:r>
            <a:r>
              <a:rPr kumimoji="1" lang="zh-CN" altLang="en-US" sz="2000" b="1" dirty="0"/>
              <a:t>并</a:t>
            </a:r>
            <a:r>
              <a:rPr kumimoji="1" lang="en-US" altLang="zh-CN" sz="2000" b="1" dirty="0"/>
              <a:t>repair</a:t>
            </a:r>
            <a:r>
              <a:rPr kumimoji="1" lang="zh-CN" altLang="en-US" sz="2000" b="1" dirty="0"/>
              <a:t>，迭代</a:t>
            </a:r>
            <a:r>
              <a:rPr kumimoji="1" lang="en-US" altLang="zh-CN" sz="2000" b="1" dirty="0"/>
              <a:t>5000</a:t>
            </a:r>
            <a:r>
              <a:rPr kumimoji="1" lang="zh-CN" altLang="en-US" sz="2000" b="1" dirty="0"/>
              <a:t>次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Current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606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Optimal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4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10FE3-8231-864B-BE8A-AB2A730D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7" y="1349374"/>
            <a:ext cx="4802347" cy="23764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B7B6AA-EE5A-294F-A4AA-1EDED6FAA409}"/>
              </a:ext>
            </a:extLst>
          </p:cNvPr>
          <p:cNvSpPr/>
          <p:nvPr/>
        </p:nvSpPr>
        <p:spPr>
          <a:xfrm>
            <a:off x="868497" y="3878320"/>
            <a:ext cx="4329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重复</a:t>
            </a:r>
            <a:r>
              <a:rPr kumimoji="1" lang="en-US" altLang="zh-CN" sz="2000" b="1" dirty="0"/>
              <a:t>destroy</a:t>
            </a:r>
            <a:r>
              <a:rPr kumimoji="1" lang="zh-CN" altLang="en-US" sz="2000" b="1" dirty="0"/>
              <a:t>并</a:t>
            </a:r>
            <a:r>
              <a:rPr kumimoji="1" lang="en-US" altLang="zh-CN" sz="2000" b="1" dirty="0"/>
              <a:t>repair</a:t>
            </a:r>
            <a:r>
              <a:rPr kumimoji="1" lang="zh-CN" altLang="en-US" sz="2000" b="1" dirty="0"/>
              <a:t>，迭代</a:t>
            </a:r>
            <a:r>
              <a:rPr kumimoji="1" lang="en-US" altLang="zh-CN" sz="2000" b="1" dirty="0"/>
              <a:t>5000</a:t>
            </a:r>
            <a:r>
              <a:rPr kumimoji="1" lang="zh-CN" altLang="en-US" sz="2000" b="1" dirty="0"/>
              <a:t>次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Current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606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Optimal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0E3A49-801A-D149-A39D-C7045AB9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18" y="1196845"/>
            <a:ext cx="6132945" cy="26814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D7C4DB-B821-474A-8BD7-FD0CAF015A79}"/>
              </a:ext>
            </a:extLst>
          </p:cNvPr>
          <p:cNvSpPr txBox="1"/>
          <p:nvPr/>
        </p:nvSpPr>
        <p:spPr>
          <a:xfrm>
            <a:off x="6311664" y="4511218"/>
            <a:ext cx="5413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Destroy</a:t>
            </a:r>
            <a:r>
              <a:rPr kumimoji="1" lang="zh-CN" altLang="en-US" b="1" dirty="0"/>
              <a:t>方法：</a:t>
            </a:r>
            <a:endParaRPr kumimoji="1" lang="en-US" altLang="zh-CN" b="1" dirty="0"/>
          </a:p>
          <a:p>
            <a:r>
              <a:rPr lang="en" altLang="zh-CN" dirty="0" err="1"/>
              <a:t>worst_removal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删除邻域距离最大的边；</a:t>
            </a:r>
            <a:endParaRPr lang="en-US" altLang="zh-CN" dirty="0"/>
          </a:p>
          <a:p>
            <a:r>
              <a:rPr lang="en" altLang="zh-CN" dirty="0" err="1"/>
              <a:t>path_removal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随机删除一条路径；</a:t>
            </a:r>
            <a:endParaRPr lang="en-US" altLang="zh-CN" dirty="0"/>
          </a:p>
          <a:p>
            <a:r>
              <a:rPr kumimoji="1" lang="en-US" altLang="zh-CN" dirty="0" err="1"/>
              <a:t>random_removal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随机删除一条边；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b="1" dirty="0"/>
              <a:t>Repair</a:t>
            </a:r>
            <a:r>
              <a:rPr kumimoji="1" lang="zh-CN" altLang="en-US" b="1" dirty="0"/>
              <a:t>方法：</a:t>
            </a:r>
            <a:endParaRPr kumimoji="1" lang="en-US" altLang="zh-CN" b="1" dirty="0"/>
          </a:p>
          <a:p>
            <a:r>
              <a:rPr lang="en" altLang="zh-CN" dirty="0" err="1"/>
              <a:t>greedy_repair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kumimoji="1" lang="zh-CN" altLang="en-US" dirty="0"/>
              <a:t>贪心修补最优距离的一条边；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333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10FE3-8231-864B-BE8A-AB2A730D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2" y="1349374"/>
            <a:ext cx="4802347" cy="23764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B7B6AA-EE5A-294F-A4AA-1EDED6FAA409}"/>
              </a:ext>
            </a:extLst>
          </p:cNvPr>
          <p:cNvSpPr/>
          <p:nvPr/>
        </p:nvSpPr>
        <p:spPr>
          <a:xfrm>
            <a:off x="833772" y="3878320"/>
            <a:ext cx="4329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重复</a:t>
            </a:r>
            <a:r>
              <a:rPr kumimoji="1" lang="en-US" altLang="zh-CN" sz="2000" b="1" dirty="0"/>
              <a:t>destroy</a:t>
            </a:r>
            <a:r>
              <a:rPr kumimoji="1" lang="zh-CN" altLang="en-US" sz="2000" b="1" dirty="0"/>
              <a:t>并</a:t>
            </a:r>
            <a:r>
              <a:rPr kumimoji="1" lang="en-US" altLang="zh-CN" sz="2000" b="1" dirty="0"/>
              <a:t>repair</a:t>
            </a:r>
            <a:r>
              <a:rPr kumimoji="1" lang="zh-CN" altLang="en-US" sz="2000" b="1" dirty="0"/>
              <a:t>，迭代</a:t>
            </a:r>
            <a:r>
              <a:rPr kumimoji="1" lang="en-US" altLang="zh-CN" sz="2000" b="1" dirty="0"/>
              <a:t>5000</a:t>
            </a:r>
            <a:r>
              <a:rPr kumimoji="1" lang="zh-CN" altLang="en-US" sz="2000" b="1" dirty="0"/>
              <a:t>次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Current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606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Optimal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985615-873E-9745-A59E-63DE63CA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500" y="1305397"/>
            <a:ext cx="4905817" cy="2420396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9FF0D3B7-4B0E-D944-9C82-47EB62C747E7}"/>
              </a:ext>
            </a:extLst>
          </p:cNvPr>
          <p:cNvSpPr/>
          <p:nvPr/>
        </p:nvSpPr>
        <p:spPr>
          <a:xfrm>
            <a:off x="5661552" y="2284056"/>
            <a:ext cx="658225" cy="463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9921AE-5208-2D49-938F-823D66D0BCC9}"/>
              </a:ext>
            </a:extLst>
          </p:cNvPr>
          <p:cNvSpPr/>
          <p:nvPr/>
        </p:nvSpPr>
        <p:spPr>
          <a:xfrm>
            <a:off x="7284772" y="3878320"/>
            <a:ext cx="4329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迭代</a:t>
            </a:r>
            <a:r>
              <a:rPr kumimoji="1" lang="en-US" altLang="zh-CN" sz="2000" b="1" dirty="0"/>
              <a:t>5000</a:t>
            </a:r>
            <a:r>
              <a:rPr kumimoji="1" lang="zh-CN" altLang="en-US" sz="2000" b="1" dirty="0"/>
              <a:t>次后，再最终局部修补</a:t>
            </a:r>
            <a:endParaRPr kumimoji="1" lang="en-US" altLang="zh-CN" sz="2000" b="1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Current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576</a:t>
            </a:r>
            <a:endParaRPr kumimoji="1" lang="en-US" altLang="zh-CN" b="1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Optimal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distance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564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9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A10FE3-8231-864B-BE8A-AB2A730D5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076699"/>
            <a:ext cx="4575388" cy="22641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985615-873E-9745-A59E-63DE63CA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0281"/>
            <a:ext cx="4575389" cy="2257372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9FF0D3B7-4B0E-D944-9C82-47EB62C747E7}"/>
              </a:ext>
            </a:extLst>
          </p:cNvPr>
          <p:cNvSpPr/>
          <p:nvPr/>
        </p:nvSpPr>
        <p:spPr>
          <a:xfrm>
            <a:off x="5394703" y="2033369"/>
            <a:ext cx="504624" cy="463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D087B54-59EC-AC48-A5A5-147653FC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46" y="1080623"/>
            <a:ext cx="4455121" cy="21916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0F948CB-0393-254A-B531-5CDCFDA284B1}"/>
              </a:ext>
            </a:extLst>
          </p:cNvPr>
          <p:cNvSpPr/>
          <p:nvPr/>
        </p:nvSpPr>
        <p:spPr>
          <a:xfrm>
            <a:off x="5899327" y="3289092"/>
            <a:ext cx="5990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Step2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设计</a:t>
            </a:r>
            <a:r>
              <a:rPr kumimoji="1" lang="en-US" altLang="zh-CN" dirty="0"/>
              <a:t>destroy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repair</a:t>
            </a:r>
            <a:r>
              <a:rPr kumimoji="1" lang="zh-CN" altLang="en-US" dirty="0"/>
              <a:t>机制并迭代，当前距离为 </a:t>
            </a:r>
            <a:r>
              <a:rPr lang="en-US" altLang="zh-CN" b="1" dirty="0">
                <a:solidFill>
                  <a:srgbClr val="FF0000"/>
                </a:solidFill>
              </a:rPr>
              <a:t>606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156AC3-64D2-894C-82B1-9BDDD0E4D5F5}"/>
              </a:ext>
            </a:extLst>
          </p:cNvPr>
          <p:cNvSpPr/>
          <p:nvPr/>
        </p:nvSpPr>
        <p:spPr>
          <a:xfrm>
            <a:off x="1040400" y="3337811"/>
            <a:ext cx="3847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Step1</a:t>
            </a:r>
            <a:r>
              <a:rPr lang="zh-CN" altLang="en-US" b="1" dirty="0"/>
              <a:t>：</a:t>
            </a:r>
            <a:r>
              <a:rPr lang="zh-CN" altLang="en-US" dirty="0"/>
              <a:t>初始化，当前距离为 </a:t>
            </a:r>
            <a:r>
              <a:rPr lang="en-US" altLang="zh-CN" b="1" dirty="0">
                <a:solidFill>
                  <a:srgbClr val="FF0000"/>
                </a:solidFill>
              </a:rPr>
              <a:t>851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DB0A16A6-84B4-AC42-87C1-EC389FB57D21}"/>
              </a:ext>
            </a:extLst>
          </p:cNvPr>
          <p:cNvSpPr/>
          <p:nvPr/>
        </p:nvSpPr>
        <p:spPr>
          <a:xfrm>
            <a:off x="8358424" y="3735184"/>
            <a:ext cx="334163" cy="3509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A0C213-D341-9A4F-BDEA-1C597CF5CECB}"/>
              </a:ext>
            </a:extLst>
          </p:cNvPr>
          <p:cNvSpPr/>
          <p:nvPr/>
        </p:nvSpPr>
        <p:spPr>
          <a:xfrm>
            <a:off x="6096000" y="6457890"/>
            <a:ext cx="528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Step3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迭代完成后再后期调整，当前距离为 </a:t>
            </a:r>
            <a:r>
              <a:rPr lang="en-US" altLang="zh-CN" b="1" dirty="0">
                <a:solidFill>
                  <a:srgbClr val="FF0000"/>
                </a:solidFill>
              </a:rPr>
              <a:t>576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177CAA-E177-8B43-9B6A-8AB9F38BF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99" y="4119638"/>
            <a:ext cx="4883412" cy="225737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2484EF1-65A5-2846-B64B-F2F4C2C587BF}"/>
              </a:ext>
            </a:extLst>
          </p:cNvPr>
          <p:cNvSpPr/>
          <p:nvPr/>
        </p:nvSpPr>
        <p:spPr>
          <a:xfrm>
            <a:off x="1323372" y="6407630"/>
            <a:ext cx="2774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最优解为 </a:t>
            </a:r>
            <a:r>
              <a:rPr lang="en-US" altLang="zh-CN" b="1" dirty="0">
                <a:solidFill>
                  <a:srgbClr val="FF0000"/>
                </a:solidFill>
              </a:rPr>
              <a:t>564</a:t>
            </a:r>
          </a:p>
        </p:txBody>
      </p:sp>
    </p:spTree>
    <p:extLst>
      <p:ext uri="{BB962C8B-B14F-4D97-AF65-F5344CB8AC3E}">
        <p14:creationId xmlns:p14="http://schemas.microsoft.com/office/powerpoint/2010/main" val="410943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C5EAB1-A427-2C44-B9B2-10BD3355A4DD}"/>
              </a:ext>
            </a:extLst>
          </p:cNvPr>
          <p:cNvSpPr txBox="1"/>
          <p:nvPr/>
        </p:nvSpPr>
        <p:spPr>
          <a:xfrm>
            <a:off x="659757" y="5778596"/>
            <a:ext cx="1020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目标函数（损失函数）：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当前优化目标：</a:t>
            </a:r>
            <a:r>
              <a:rPr kumimoji="1" lang="zh-CN" altLang="en-US" b="1" dirty="0"/>
              <a:t>球面距离</a:t>
            </a:r>
            <a:r>
              <a:rPr kumimoji="1" lang="zh-CN" altLang="en-US" dirty="0"/>
              <a:t>最小化</a:t>
            </a:r>
            <a:endParaRPr kumimoji="1" lang="en-US" altLang="zh-CN" dirty="0"/>
          </a:p>
          <a:p>
            <a:r>
              <a:rPr kumimoji="1" lang="zh-CN" altLang="en-US" b="1" dirty="0">
                <a:solidFill>
                  <a:srgbClr val="FF0000"/>
                </a:solidFill>
              </a:rPr>
              <a:t>  </a:t>
            </a:r>
            <a:r>
              <a:rPr kumimoji="1" lang="en-US" altLang="zh-CN" b="1" dirty="0">
                <a:solidFill>
                  <a:srgbClr val="FF0000"/>
                </a:solidFill>
              </a:rPr>
              <a:t>2.</a:t>
            </a:r>
            <a:r>
              <a:rPr kumimoji="1" lang="zh-CN" altLang="en-US" b="1" dirty="0">
                <a:solidFill>
                  <a:srgbClr val="FF0000"/>
                </a:solidFill>
              </a:rPr>
              <a:t> 待改进优化目标</a:t>
            </a:r>
            <a:r>
              <a:rPr kumimoji="1" lang="zh-CN" altLang="en-US" dirty="0"/>
              <a:t>：</a:t>
            </a:r>
            <a:r>
              <a:rPr kumimoji="1" lang="en-US" altLang="zh-CN" b="1" dirty="0"/>
              <a:t>ETA</a:t>
            </a:r>
            <a:r>
              <a:rPr kumimoji="1" lang="zh-CN" altLang="en-US" b="1" dirty="0"/>
              <a:t>时间</a:t>
            </a:r>
            <a:r>
              <a:rPr kumimoji="1" lang="zh-CN" altLang="en-US" dirty="0"/>
              <a:t>、</a:t>
            </a:r>
            <a:r>
              <a:rPr kumimoji="1" lang="zh-CN" altLang="en-US" b="1" dirty="0"/>
              <a:t>订单量目标（卸货时间）</a:t>
            </a:r>
            <a:r>
              <a:rPr kumimoji="1" lang="zh-CN" altLang="en-US" dirty="0"/>
              <a:t> 和 </a:t>
            </a:r>
            <a:r>
              <a:rPr kumimoji="1" lang="zh-CN" altLang="en-US" b="1" dirty="0"/>
              <a:t>导航距离 </a:t>
            </a:r>
            <a:r>
              <a:rPr kumimoji="1" lang="zh-CN" altLang="en-US" dirty="0"/>
              <a:t>总目标最小化 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DBF4DC-DFCA-F742-A800-70EA6175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7" y="1341376"/>
            <a:ext cx="6794439" cy="35668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7EA86ED-448C-5F48-AFCF-3C4E7355EB85}"/>
              </a:ext>
            </a:extLst>
          </p:cNvPr>
          <p:cNvSpPr txBox="1"/>
          <p:nvPr/>
        </p:nvSpPr>
        <p:spPr>
          <a:xfrm>
            <a:off x="1330719" y="4885573"/>
            <a:ext cx="476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随迭代次数增加，团长球面总距离逐渐减小。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335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A3F06C-FEE4-A24F-B5A9-0D30509F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7" y="3251407"/>
            <a:ext cx="5132114" cy="11152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B64367-2B82-9341-97F2-38FEF57E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17" y="1516284"/>
            <a:ext cx="5132114" cy="14856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05E89A-0E92-AA47-B953-BE8887378EE0}"/>
              </a:ext>
            </a:extLst>
          </p:cNvPr>
          <p:cNvSpPr txBox="1"/>
          <p:nvPr/>
        </p:nvSpPr>
        <p:spPr>
          <a:xfrm>
            <a:off x="2445091" y="461612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307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07B062-4D1E-374C-8C01-61712A9CA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789" y="3676457"/>
            <a:ext cx="3684849" cy="2617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D007A-35B6-3343-A6A0-6745A1C6A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789" y="1013812"/>
            <a:ext cx="3697798" cy="25261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19C675C-B7C9-574B-937D-965D45C50035}"/>
              </a:ext>
            </a:extLst>
          </p:cNvPr>
          <p:cNvSpPr txBox="1"/>
          <p:nvPr/>
        </p:nvSpPr>
        <p:spPr>
          <a:xfrm>
            <a:off x="8326959" y="6448077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332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A24FD0-A94A-7C43-AF3E-A0F0BDCF7792}"/>
              </a:ext>
            </a:extLst>
          </p:cNvPr>
          <p:cNvSpPr txBox="1"/>
          <p:nvPr/>
        </p:nvSpPr>
        <p:spPr>
          <a:xfrm>
            <a:off x="118141" y="6359299"/>
            <a:ext cx="74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b="1" dirty="0"/>
              <a:t>排</a:t>
            </a:r>
            <a:r>
              <a:rPr kumimoji="1" lang="zh-CN" altLang="en-US" b="1" dirty="0"/>
              <a:t>线系统</a:t>
            </a:r>
            <a:r>
              <a:rPr kumimoji="1" lang="en-US" altLang="zh-CN" b="1" dirty="0"/>
              <a:t>3.0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:</a:t>
            </a:r>
            <a:r>
              <a:rPr kumimoji="1" lang="zh-CN" altLang="en-US" b="1" dirty="0"/>
              <a:t> </a:t>
            </a:r>
            <a:r>
              <a:rPr kumimoji="1" lang="en" altLang="zh-CN" b="1" dirty="0"/>
              <a:t>http://10.96.82.87:8989/#/</a:t>
            </a:r>
            <a:r>
              <a:rPr kumimoji="1" lang="en" altLang="zh-CN" b="1" dirty="0" err="1"/>
              <a:t>map?batchId</a:t>
            </a:r>
            <a:r>
              <a:rPr kumimoji="1" lang="en" altLang="zh-CN" b="1" dirty="0"/>
              <a:t>=</a:t>
            </a:r>
            <a:r>
              <a:rPr kumimoji="1" lang="en" altLang="zh-CN" b="1" dirty="0">
                <a:solidFill>
                  <a:srgbClr val="FF0000"/>
                </a:solidFill>
              </a:rPr>
              <a:t>task_xucaixu_1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0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5E89A-0E92-AA47-B953-BE8887378EE0}"/>
              </a:ext>
            </a:extLst>
          </p:cNvPr>
          <p:cNvSpPr txBox="1"/>
          <p:nvPr/>
        </p:nvSpPr>
        <p:spPr>
          <a:xfrm>
            <a:off x="2132575" y="629445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417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9C675C-B7C9-574B-937D-965D45C50035}"/>
              </a:ext>
            </a:extLst>
          </p:cNvPr>
          <p:cNvSpPr txBox="1"/>
          <p:nvPr/>
        </p:nvSpPr>
        <p:spPr>
          <a:xfrm>
            <a:off x="8338534" y="629445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432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FE3FE0-EE51-3448-A0FB-A574CEED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83" y="1106118"/>
            <a:ext cx="3646430" cy="2433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695CC2-D250-A540-B0D6-9FE13DA6E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927" y="3608672"/>
            <a:ext cx="3654186" cy="24680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F0EF3F-DEF0-7A4F-8207-9C54B0933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057" y="3781652"/>
            <a:ext cx="6308577" cy="2254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C93D3A-0C6A-B14F-9F4B-01DC002CC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56" y="1202031"/>
            <a:ext cx="6308577" cy="23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5E89A-0E92-AA47-B953-BE8887378EE0}"/>
              </a:ext>
            </a:extLst>
          </p:cNvPr>
          <p:cNvSpPr txBox="1"/>
          <p:nvPr/>
        </p:nvSpPr>
        <p:spPr>
          <a:xfrm>
            <a:off x="4591757" y="6263411"/>
            <a:ext cx="150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1515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9DCEF4-5084-B447-9B0B-8B84FE58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8" y="1371599"/>
            <a:ext cx="3862081" cy="46261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55A110-8BE9-E441-8934-2CA02075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044" y="1371599"/>
            <a:ext cx="3531007" cy="46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5E89A-0E92-AA47-B953-BE8887378EE0}"/>
              </a:ext>
            </a:extLst>
          </p:cNvPr>
          <p:cNvSpPr txBox="1"/>
          <p:nvPr/>
        </p:nvSpPr>
        <p:spPr>
          <a:xfrm>
            <a:off x="5343878" y="6263411"/>
            <a:ext cx="150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1608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859D7E-F5D0-8A48-8280-CE4C4D7C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9" y="1257301"/>
            <a:ext cx="5386938" cy="4631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5DA8EF-0A2C-5E40-B79C-C494027D8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485" y="1263107"/>
            <a:ext cx="5197701" cy="46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F8C0DD-AEC0-604C-8D7E-A0A7C2781248}"/>
              </a:ext>
            </a:extLst>
          </p:cNvPr>
          <p:cNvSpPr txBox="1"/>
          <p:nvPr/>
        </p:nvSpPr>
        <p:spPr>
          <a:xfrm>
            <a:off x="531616" y="2299785"/>
            <a:ext cx="7988929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企业配送路线优化问题抽象通常分为两类问题：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 </a:t>
            </a:r>
            <a:r>
              <a:rPr kumimoji="1" lang="en-US" altLang="zh-CN" sz="2400" dirty="0"/>
              <a:t>1.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TSP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Traveling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Salesman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VRP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Vehicle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Routing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Problem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A6A9F4-423C-0B48-8FD0-2A5E64AF020C}"/>
              </a:ext>
            </a:extLst>
          </p:cNvPr>
          <p:cNvSpPr txBox="1"/>
          <p:nvPr/>
        </p:nvSpPr>
        <p:spPr>
          <a:xfrm>
            <a:off x="531616" y="4114445"/>
            <a:ext cx="8124011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TSP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VRP</a:t>
            </a:r>
            <a:r>
              <a:rPr kumimoji="1" lang="zh-CN" altLang="en-US" sz="2400" dirty="0"/>
              <a:t>问题 解决方法（</a:t>
            </a:r>
            <a:r>
              <a:rPr kumimoji="1" lang="en-US" altLang="zh-CN" sz="2400" dirty="0"/>
              <a:t>2007</a:t>
            </a:r>
            <a:r>
              <a:rPr kumimoji="1" lang="zh-CN" altLang="en-US" sz="2400" dirty="0"/>
              <a:t>）：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</a:t>
            </a:r>
            <a:r>
              <a:rPr kumimoji="1" lang="en-US" altLang="zh-CN" sz="2400" dirty="0"/>
              <a:t>1.</a:t>
            </a:r>
            <a:r>
              <a:rPr kumimoji="1" lang="zh-CN" altLang="en-US" sz="2400" dirty="0"/>
              <a:t> 精确算法（时间复杂度高）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智能算法（采用神经网络，需要大量数据）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3.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启发式算法（先聚类再优化；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LNS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全局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OR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局部）</a:t>
            </a:r>
            <a:endParaRPr kumimoji="1" lang="en-US" altLang="zh-C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09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3758017" y="409923"/>
            <a:ext cx="576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r>
              <a:rPr kumimoji="1" lang="zh-CN" altLang="en-US" sz="3200" b="1" dirty="0"/>
              <a:t>方法解决团长</a:t>
            </a:r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05E89A-0E92-AA47-B953-BE8887378EE0}"/>
              </a:ext>
            </a:extLst>
          </p:cNvPr>
          <p:cNvSpPr txBox="1"/>
          <p:nvPr/>
        </p:nvSpPr>
        <p:spPr>
          <a:xfrm>
            <a:off x="5343878" y="6263411"/>
            <a:ext cx="150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线路号 </a:t>
            </a:r>
            <a:r>
              <a:rPr kumimoji="1" lang="en-US" altLang="zh-CN" dirty="0"/>
              <a:t>1682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D2B96-86FB-4746-BE61-D6A9B7B4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33" y="1321146"/>
            <a:ext cx="3477212" cy="47590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39EA2F-0BFD-804C-93AA-6187CD5B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31" y="1331537"/>
            <a:ext cx="3456859" cy="47590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276E7E-DE91-844A-915C-40BACA69C5B3}"/>
              </a:ext>
            </a:extLst>
          </p:cNvPr>
          <p:cNvSpPr txBox="1"/>
          <p:nvPr/>
        </p:nvSpPr>
        <p:spPr>
          <a:xfrm>
            <a:off x="8013829" y="6279632"/>
            <a:ext cx="345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参数需要再调下，结果不太好！</a:t>
            </a:r>
          </a:p>
        </p:txBody>
      </p:sp>
    </p:spTree>
    <p:extLst>
      <p:ext uri="{BB962C8B-B14F-4D97-AF65-F5344CB8AC3E}">
        <p14:creationId xmlns:p14="http://schemas.microsoft.com/office/powerpoint/2010/main" val="424513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83F9F-9E60-5F4D-B9DB-B950152E5A5D}"/>
              </a:ext>
            </a:extLst>
          </p:cNvPr>
          <p:cNvSpPr txBox="1"/>
          <p:nvPr/>
        </p:nvSpPr>
        <p:spPr>
          <a:xfrm>
            <a:off x="5349459" y="491924"/>
            <a:ext cx="149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总  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1CDC28-D255-3448-988A-F445E14E368C}"/>
              </a:ext>
            </a:extLst>
          </p:cNvPr>
          <p:cNvSpPr txBox="1"/>
          <p:nvPr/>
        </p:nvSpPr>
        <p:spPr>
          <a:xfrm>
            <a:off x="531616" y="2259684"/>
            <a:ext cx="8461093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/>
              <a:t>TSP</a:t>
            </a:r>
            <a:r>
              <a:rPr kumimoji="1" lang="zh-CN" altLang="en-US" sz="2400" b="1" dirty="0"/>
              <a:t>和</a:t>
            </a:r>
            <a:r>
              <a:rPr kumimoji="1" lang="en-US" altLang="zh-CN" sz="2400" b="1" dirty="0"/>
              <a:t>VRP</a:t>
            </a:r>
            <a:r>
              <a:rPr kumimoji="1" lang="zh-CN" altLang="en-US" sz="2400" b="1" dirty="0"/>
              <a:t>问题可以通过启发式算法来解决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1.</a:t>
            </a:r>
            <a:r>
              <a:rPr kumimoji="1" lang="zh-CN" altLang="en-US" sz="2400" dirty="0"/>
              <a:t> 先聚类，再局部求解</a:t>
            </a:r>
            <a:r>
              <a:rPr kumimoji="1" lang="en-US" altLang="zh-CN" sz="2400" dirty="0"/>
              <a:t>TSP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利用</a:t>
            </a:r>
            <a:r>
              <a:rPr kumimoji="1" lang="en-US" altLang="zh-CN" sz="2400" dirty="0"/>
              <a:t>ALNS</a:t>
            </a:r>
            <a:r>
              <a:rPr kumimoji="1" lang="zh-CN" altLang="en-US" sz="2400" dirty="0"/>
              <a:t>求解局部</a:t>
            </a:r>
            <a:r>
              <a:rPr kumimoji="1" lang="en-US" altLang="zh-CN" sz="2400" dirty="0"/>
              <a:t>TSP</a:t>
            </a:r>
            <a:r>
              <a:rPr kumimoji="1" lang="zh-CN" altLang="en-US" sz="2400" dirty="0"/>
              <a:t>问题</a:t>
            </a:r>
            <a:endParaRPr kumimoji="1" lang="en-US" altLang="zh-CN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423054-3888-7C48-A546-2CF7E29DCF63}"/>
              </a:ext>
            </a:extLst>
          </p:cNvPr>
          <p:cNvSpPr txBox="1"/>
          <p:nvPr/>
        </p:nvSpPr>
        <p:spPr>
          <a:xfrm>
            <a:off x="531616" y="4255143"/>
            <a:ext cx="11286137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后期工作</a:t>
            </a:r>
            <a:endParaRPr kumimoji="1" lang="en-US" altLang="zh-CN" sz="2400" b="1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1.</a:t>
            </a:r>
            <a:r>
              <a:rPr kumimoji="1" lang="zh-CN" altLang="en-US" sz="2400" dirty="0"/>
              <a:t> 利用</a:t>
            </a:r>
            <a:r>
              <a:rPr kumimoji="1" lang="en-US" altLang="zh-CN" sz="2400" dirty="0"/>
              <a:t>ALNS</a:t>
            </a:r>
            <a:r>
              <a:rPr kumimoji="1" lang="zh-CN" altLang="en-US" sz="2400" dirty="0"/>
              <a:t>全局求解</a:t>
            </a:r>
            <a:r>
              <a:rPr kumimoji="1" lang="en-US" altLang="zh-CN" sz="2400" dirty="0"/>
              <a:t>VRP</a:t>
            </a:r>
            <a:r>
              <a:rPr kumimoji="1" lang="zh-CN" altLang="en-US" sz="2400" dirty="0"/>
              <a:t>问题？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优化目标从球面距离最小化 改进为 </a:t>
            </a:r>
            <a:r>
              <a:rPr kumimoji="1" lang="en-US" altLang="zh-CN" sz="2400" dirty="0"/>
              <a:t>ETA</a:t>
            </a:r>
            <a:r>
              <a:rPr kumimoji="1" lang="zh-CN" altLang="en-US" sz="2400" dirty="0"/>
              <a:t>目标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订单量目标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距离目标最小化？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7197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3565646" y="327313"/>
            <a:ext cx="476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TSP</a:t>
            </a:r>
            <a:r>
              <a:rPr kumimoji="1" lang="zh-CN" altLang="en-US" sz="3200" b="1" dirty="0"/>
              <a:t>和</a:t>
            </a:r>
            <a:r>
              <a:rPr kumimoji="1" lang="en-US" altLang="zh-CN" sz="3200" b="1" dirty="0"/>
              <a:t>VRP</a:t>
            </a:r>
            <a:r>
              <a:rPr kumimoji="1" lang="zh-CN" altLang="en-US" sz="3200" b="1" dirty="0"/>
              <a:t>问题定义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D27E35-BBD7-A047-89D7-6E01CEB6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25" y="960931"/>
            <a:ext cx="4459089" cy="20661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F88099-0E6C-8A4F-8097-641C37CEE53C}"/>
              </a:ext>
            </a:extLst>
          </p:cNvPr>
          <p:cNvSpPr txBox="1"/>
          <p:nvPr/>
        </p:nvSpPr>
        <p:spPr>
          <a:xfrm>
            <a:off x="787418" y="1244578"/>
            <a:ext cx="4978279" cy="1400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TSP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Traveling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Salesman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）问题：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一个旅行者把每个点只能访问一次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遍历所有的点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所有路径之和尽可能小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52805C-1BA9-8446-B3F7-7890B8FD2F45}"/>
              </a:ext>
            </a:extLst>
          </p:cNvPr>
          <p:cNvSpPr txBox="1"/>
          <p:nvPr/>
        </p:nvSpPr>
        <p:spPr>
          <a:xfrm>
            <a:off x="787418" y="3166166"/>
            <a:ext cx="5878824" cy="206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经典</a:t>
            </a:r>
            <a:r>
              <a:rPr kumimoji="1" lang="en-US" altLang="zh-CN" dirty="0"/>
              <a:t>VRP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 Vehicle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 </a:t>
            </a:r>
            <a:r>
              <a:rPr kumimoji="1" lang="zh-CN" altLang="en-US" dirty="0"/>
              <a:t>）问题描述：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多个客户需要运输服务，且一辆车不能满足需求；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每个客户只能被一辆车访问一次；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所有车辆从仓库出发并最终回到仓库；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4.</a:t>
            </a:r>
            <a:r>
              <a:rPr kumimoji="1" lang="zh-CN" altLang="en-US" dirty="0"/>
              <a:t> 所有车辆必须满足能力约束；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strike="sngStrike" dirty="0"/>
              <a:t>    </a:t>
            </a:r>
            <a:r>
              <a:rPr kumimoji="1" lang="en-US" altLang="zh-CN" strike="sngStrike" dirty="0"/>
              <a:t>5.</a:t>
            </a:r>
            <a:r>
              <a:rPr kumimoji="1" lang="zh-CN" altLang="en-US" strike="sngStrike" dirty="0"/>
              <a:t> 车辆在路线上可以取</a:t>
            </a:r>
            <a:r>
              <a:rPr kumimoji="1" lang="en-US" altLang="zh-CN" strike="sngStrike" dirty="0"/>
              <a:t>/</a:t>
            </a:r>
            <a:r>
              <a:rPr kumimoji="1" lang="zh-CN" altLang="en-US" strike="sngStrike" dirty="0"/>
              <a:t>送货；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8F351-2D97-A144-A3B4-53CE78C9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217" y="3075880"/>
            <a:ext cx="2939303" cy="31896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F511017-7CAF-2241-A1ED-DE04940E8B05}"/>
              </a:ext>
            </a:extLst>
          </p:cNvPr>
          <p:cNvSpPr txBox="1"/>
          <p:nvPr/>
        </p:nvSpPr>
        <p:spPr>
          <a:xfrm>
            <a:off x="787418" y="5613422"/>
            <a:ext cx="7018268" cy="1068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dirty="0"/>
              <a:t>TSP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VRP</a:t>
            </a:r>
            <a:r>
              <a:rPr kumimoji="1" lang="zh-CN" altLang="en-US" dirty="0"/>
              <a:t>区别：</a:t>
            </a:r>
            <a:r>
              <a:rPr kumimoji="1" lang="en-US" altLang="zh-CN" dirty="0"/>
              <a:t>TSP</a:t>
            </a:r>
            <a:r>
              <a:rPr kumimoji="1" lang="zh-CN" altLang="en-US" dirty="0"/>
              <a:t>是一辆车遍历路径；</a:t>
            </a:r>
            <a:r>
              <a:rPr kumimoji="1" lang="en-US" altLang="zh-CN" dirty="0"/>
              <a:t>VRP</a:t>
            </a:r>
            <a:r>
              <a:rPr kumimoji="1" lang="zh-CN" altLang="en-US" dirty="0"/>
              <a:t>一辆可能车满足不了，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需要多辆车多条路径满足客户需求，是多辆车调度的问题。</a:t>
            </a:r>
            <a:r>
              <a:rPr kumimoji="1" lang="en-US" altLang="zh-CN" dirty="0"/>
              <a:t>VRP</a:t>
            </a:r>
            <a:r>
              <a:rPr kumimoji="1" lang="zh-CN" altLang="en-US" dirty="0"/>
              <a:t>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en-US" altLang="zh-CN" dirty="0"/>
              <a:t>TSP</a:t>
            </a:r>
            <a:r>
              <a:rPr kumimoji="1" lang="zh-CN" altLang="en-US" dirty="0"/>
              <a:t>更复杂，但也更接近实际情况。</a:t>
            </a:r>
          </a:p>
        </p:txBody>
      </p:sp>
    </p:spTree>
    <p:extLst>
      <p:ext uri="{BB962C8B-B14F-4D97-AF65-F5344CB8AC3E}">
        <p14:creationId xmlns:p14="http://schemas.microsoft.com/office/powerpoint/2010/main" val="221513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4613E2-6C36-004A-ACB5-97BD431C71D3}"/>
              </a:ext>
            </a:extLst>
          </p:cNvPr>
          <p:cNvSpPr txBox="1"/>
          <p:nvPr/>
        </p:nvSpPr>
        <p:spPr>
          <a:xfrm>
            <a:off x="438096" y="1076699"/>
            <a:ext cx="8321439" cy="557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1.</a:t>
            </a:r>
            <a:r>
              <a:rPr kumimoji="1" lang="zh-CN" altLang="en-US" sz="2400" dirty="0"/>
              <a:t> 配送路线不要重叠。如果重叠，车辆总运行距离会超过非重叠情况。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 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2.</a:t>
            </a:r>
            <a:r>
              <a:rPr kumimoji="1" lang="zh-CN" altLang="en-US" sz="2400" dirty="0"/>
              <a:t> 一条配送路线不要存在交叉的路段（仅从</a:t>
            </a:r>
            <a:r>
              <a:rPr kumimoji="1" lang="zh-CN" altLang="en-US" sz="2400" b="1" dirty="0"/>
              <a:t>拓扑</a:t>
            </a:r>
            <a:r>
              <a:rPr kumimoji="1" lang="zh-CN" altLang="en-US" sz="2400" dirty="0"/>
              <a:t>上考虑）。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  </a:t>
            </a:r>
            <a:r>
              <a:rPr kumimoji="1" lang="en-US" altLang="zh-CN" sz="2400" dirty="0"/>
              <a:t>3.</a:t>
            </a:r>
            <a:r>
              <a:rPr kumimoji="1" lang="zh-CN" altLang="en-US" sz="2400" dirty="0"/>
              <a:t> 设计的路线要呈水滴状。</a:t>
            </a:r>
            <a:endParaRPr kumimoji="1"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767EAD-A429-8F4B-850A-E68D6DBC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850" y="327313"/>
            <a:ext cx="3178054" cy="6374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08A314-B963-2146-9EB3-5CB59DF18043}"/>
              </a:ext>
            </a:extLst>
          </p:cNvPr>
          <p:cNvSpPr txBox="1"/>
          <p:nvPr/>
        </p:nvSpPr>
        <p:spPr>
          <a:xfrm>
            <a:off x="3565646" y="327313"/>
            <a:ext cx="476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合理路线的三条准则</a:t>
            </a:r>
          </a:p>
        </p:txBody>
      </p:sp>
    </p:spTree>
    <p:extLst>
      <p:ext uri="{BB962C8B-B14F-4D97-AF65-F5344CB8AC3E}">
        <p14:creationId xmlns:p14="http://schemas.microsoft.com/office/powerpoint/2010/main" val="383101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3565646" y="327313"/>
            <a:ext cx="476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VRP</a:t>
            </a:r>
            <a:r>
              <a:rPr kumimoji="1" lang="zh-CN" altLang="en-US" sz="3200" b="1" dirty="0"/>
              <a:t>两阶段解法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F6916D-962D-D94D-A155-B9483095741E}"/>
              </a:ext>
            </a:extLst>
          </p:cNvPr>
          <p:cNvSpPr txBox="1"/>
          <p:nvPr/>
        </p:nvSpPr>
        <p:spPr>
          <a:xfrm>
            <a:off x="531616" y="1076699"/>
            <a:ext cx="6949839" cy="3374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步骤：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根据客户需求数量、时间、地理位置和车辆的承载能力，</a:t>
            </a:r>
            <a:r>
              <a:rPr kumimoji="1" lang="zh-CN" altLang="en-US" b="1" dirty="0">
                <a:solidFill>
                  <a:srgbClr val="FF0000"/>
                </a:solidFill>
              </a:rPr>
              <a:t>对其聚类（通过</a:t>
            </a:r>
            <a:r>
              <a:rPr kumimoji="1" lang="en-US" altLang="zh-CN" b="1" dirty="0">
                <a:solidFill>
                  <a:srgbClr val="FF0000"/>
                </a:solidFill>
              </a:rPr>
              <a:t>GIS</a:t>
            </a:r>
            <a:r>
              <a:rPr kumimoji="1" lang="zh-CN" altLang="en-US" b="1" dirty="0">
                <a:solidFill>
                  <a:srgbClr val="FF0000"/>
                </a:solidFill>
              </a:rPr>
              <a:t>扫描法确定簇）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2.</a:t>
            </a:r>
            <a:r>
              <a:rPr kumimoji="1" lang="zh-CN" altLang="en-US" dirty="0"/>
              <a:t> 对每个客户群聚类使用</a:t>
            </a:r>
            <a:r>
              <a:rPr kumimoji="1" lang="zh-CN" altLang="en-US" b="1" dirty="0">
                <a:solidFill>
                  <a:srgbClr val="FF0000"/>
                </a:solidFill>
              </a:rPr>
              <a:t>节约法</a:t>
            </a:r>
            <a:r>
              <a:rPr kumimoji="1" lang="zh-CN" altLang="en-US" dirty="0"/>
              <a:t>设计最短路线；（优化目标：每个簇路径最小化）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3.</a:t>
            </a:r>
            <a:r>
              <a:rPr kumimoji="1" lang="zh-CN" altLang="en-US" dirty="0"/>
              <a:t> 基于每个客户群类顺序连接各站点，形成配送线路。（校验是否满足合理路线的三条准则）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</a:t>
            </a:r>
            <a:r>
              <a:rPr kumimoji="1" lang="en-US" altLang="zh-CN" dirty="0"/>
              <a:t>4.</a:t>
            </a:r>
            <a:r>
              <a:rPr kumimoji="1" lang="zh-CN" altLang="en-US" dirty="0"/>
              <a:t> 通过</a:t>
            </a:r>
            <a:r>
              <a:rPr kumimoji="1" lang="en-US" altLang="zh-CN" dirty="0"/>
              <a:t>GIS</a:t>
            </a:r>
            <a:r>
              <a:rPr kumimoji="1" lang="zh-CN" altLang="en-US" dirty="0"/>
              <a:t>指派、调度和监控车辆；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C441A-AC27-8D4C-A15D-9451E284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904131"/>
            <a:ext cx="3221182" cy="2441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488651-E0DB-694F-BD8E-CA52145E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973" y="3668417"/>
            <a:ext cx="2774636" cy="29836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A2B455-75F3-D040-9663-72BBCDA452E6}"/>
              </a:ext>
            </a:extLst>
          </p:cNvPr>
          <p:cNvSpPr txBox="1"/>
          <p:nvPr/>
        </p:nvSpPr>
        <p:spPr>
          <a:xfrm>
            <a:off x="713128" y="5319636"/>
            <a:ext cx="708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核心思想：先聚类，再基于每个类局部优化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tsp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问题；</a:t>
            </a:r>
          </a:p>
        </p:txBody>
      </p:sp>
    </p:spTree>
    <p:extLst>
      <p:ext uri="{BB962C8B-B14F-4D97-AF65-F5344CB8AC3E}">
        <p14:creationId xmlns:p14="http://schemas.microsoft.com/office/powerpoint/2010/main" val="24321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3565646" y="327313"/>
            <a:ext cx="476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VRP</a:t>
            </a:r>
            <a:r>
              <a:rPr kumimoji="1" lang="zh-CN" altLang="en-US" sz="3200" b="1" dirty="0"/>
              <a:t>两阶段解法案例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ECE530-3E27-3F4C-9D4D-B3E69F42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768717"/>
            <a:ext cx="3150011" cy="30249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ECA2F5-3D80-3444-B0DD-28805698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633" y="2004839"/>
            <a:ext cx="3641150" cy="2787135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F58998E4-0ED4-1548-A5AA-E15D9598E89F}"/>
              </a:ext>
            </a:extLst>
          </p:cNvPr>
          <p:cNvSpPr/>
          <p:nvPr/>
        </p:nvSpPr>
        <p:spPr>
          <a:xfrm>
            <a:off x="3885047" y="3095188"/>
            <a:ext cx="114299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FC803E-5F5E-2E4C-BA77-5BA8D85C6269}"/>
              </a:ext>
            </a:extLst>
          </p:cNvPr>
          <p:cNvSpPr txBox="1"/>
          <p:nvPr/>
        </p:nvSpPr>
        <p:spPr>
          <a:xfrm>
            <a:off x="3833668" y="2636541"/>
            <a:ext cx="1245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优化后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846587-CC05-7448-8C83-A16E9FAF1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845" y="2050462"/>
            <a:ext cx="2350538" cy="27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8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4937246" y="354508"/>
            <a:ext cx="476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LNS</a:t>
            </a:r>
            <a:r>
              <a:rPr kumimoji="1" lang="zh-CN" altLang="en-US" sz="3200" b="1" dirty="0"/>
              <a:t>方法简介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2D2FE6D-782C-154E-A65E-8BA04FB942F1}"/>
              </a:ext>
            </a:extLst>
          </p:cNvPr>
          <p:cNvSpPr txBox="1"/>
          <p:nvPr/>
        </p:nvSpPr>
        <p:spPr>
          <a:xfrm>
            <a:off x="531616" y="1076699"/>
            <a:ext cx="10669784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zh-CN" sz="2400" dirty="0"/>
              <a:t>LNS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Large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Neighborhood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Search</a:t>
            </a:r>
            <a:r>
              <a:rPr kumimoji="1" lang="zh-CN" altLang="en-US" sz="2400" dirty="0"/>
              <a:t>）：是一种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启发式</a:t>
            </a:r>
            <a:r>
              <a:rPr kumimoji="1" lang="zh-CN" altLang="en-US" sz="2400" dirty="0"/>
              <a:t>搜索空间解技术，将 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全局最优解搜索问题 </a:t>
            </a:r>
            <a:r>
              <a:rPr kumimoji="1" lang="zh-CN" altLang="en-US" sz="2400" dirty="0"/>
              <a:t>转化为 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反复查找邻域最优解的组合问题</a:t>
            </a:r>
            <a:r>
              <a:rPr kumimoji="1" lang="zh-CN" altLang="en-US" sz="2400" dirty="0"/>
              <a:t>。它可以解决</a:t>
            </a:r>
            <a:r>
              <a:rPr kumimoji="1" lang="en-US" altLang="zh-CN" sz="2400" dirty="0"/>
              <a:t>TSP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VRP</a:t>
            </a:r>
            <a:r>
              <a:rPr kumimoji="1" lang="zh-CN" altLang="en-US" sz="2400" dirty="0"/>
              <a:t>问题。</a:t>
            </a:r>
            <a:endParaRPr kumimoji="1"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1AE578-4523-6442-BB63-F1974AD98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01" y="2939339"/>
            <a:ext cx="8431813" cy="34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3758018" y="409923"/>
            <a:ext cx="421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LNS</a:t>
            </a:r>
            <a:r>
              <a:rPr kumimoji="1" lang="zh-CN" altLang="en-US" sz="3200" b="1" dirty="0"/>
              <a:t>方法解决</a:t>
            </a:r>
            <a:r>
              <a:rPr kumimoji="1" lang="en-US" altLang="zh-CN" sz="3200" b="1" dirty="0"/>
              <a:t>VRP</a:t>
            </a:r>
            <a:r>
              <a:rPr kumimoji="1" lang="zh-CN" altLang="en-US" sz="3200" b="1" dirty="0"/>
              <a:t>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2381CA-D789-2646-98E0-D2C0A221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64" y="994698"/>
            <a:ext cx="6933418" cy="5527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E0615D-923C-3A44-85CE-52BFC4AF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8" y="1541030"/>
            <a:ext cx="4221669" cy="344343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2801E4-AB15-1F44-B0EC-8002FFF51B32}"/>
              </a:ext>
            </a:extLst>
          </p:cNvPr>
          <p:cNvSpPr txBox="1"/>
          <p:nvPr/>
        </p:nvSpPr>
        <p:spPr>
          <a:xfrm>
            <a:off x="531616" y="5530794"/>
            <a:ext cx="313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函数 即为 </a:t>
            </a:r>
            <a:r>
              <a:rPr kumimoji="1" lang="en-US" altLang="zh-CN" dirty="0"/>
              <a:t>repair</a:t>
            </a:r>
            <a:r>
              <a:rPr kumimoji="1" lang="zh-CN" altLang="en-US" dirty="0"/>
              <a:t> 方法</a:t>
            </a:r>
            <a:endParaRPr kumimoji="1" lang="en-US" altLang="zh-CN" dirty="0"/>
          </a:p>
          <a:p>
            <a:r>
              <a:rPr kumimoji="1" lang="en-US" altLang="zh-CN" dirty="0"/>
              <a:t>d</a:t>
            </a:r>
            <a:r>
              <a:rPr kumimoji="1" lang="zh-CN" altLang="en-US" dirty="0"/>
              <a:t>函数 即为 </a:t>
            </a:r>
            <a:r>
              <a:rPr kumimoji="1" lang="en-US" altLang="zh-CN" dirty="0"/>
              <a:t>destroy</a:t>
            </a:r>
            <a:r>
              <a:rPr kumimoji="1" lang="zh-CN" altLang="en-US" dirty="0"/>
              <a:t> 方法</a:t>
            </a:r>
          </a:p>
        </p:txBody>
      </p:sp>
    </p:spTree>
    <p:extLst>
      <p:ext uri="{BB962C8B-B14F-4D97-AF65-F5344CB8AC3E}">
        <p14:creationId xmlns:p14="http://schemas.microsoft.com/office/powerpoint/2010/main" val="256667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492ED0-D417-FE4F-8B7E-66A8221A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16" y="327922"/>
            <a:ext cx="1189234" cy="74877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33749A-CEA9-B948-ABCA-B43C156F582F}"/>
              </a:ext>
            </a:extLst>
          </p:cNvPr>
          <p:cNvSpPr txBox="1"/>
          <p:nvPr/>
        </p:nvSpPr>
        <p:spPr>
          <a:xfrm>
            <a:off x="3758018" y="409923"/>
            <a:ext cx="421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LNS</a:t>
            </a:r>
            <a:r>
              <a:rPr kumimoji="1" lang="zh-CN" altLang="en-US" sz="3200" b="1" dirty="0"/>
              <a:t>方法的扩展</a:t>
            </a:r>
            <a:r>
              <a:rPr kumimoji="1" lang="en-US" altLang="zh-CN" sz="3200" b="1" dirty="0"/>
              <a:t>ALNS</a:t>
            </a:r>
            <a:endParaRPr kumimoji="1"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E0615D-923C-3A44-85CE-52BFC4AF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8" y="2509961"/>
            <a:ext cx="4107404" cy="33502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32D026-6779-2E4C-A3B0-4F1AD65AE5F8}"/>
              </a:ext>
            </a:extLst>
          </p:cNvPr>
          <p:cNvSpPr txBox="1"/>
          <p:nvPr/>
        </p:nvSpPr>
        <p:spPr>
          <a:xfrm>
            <a:off x="531616" y="1076699"/>
            <a:ext cx="10669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ALNS</a:t>
            </a:r>
            <a:r>
              <a:rPr kumimoji="1" lang="zh-CN" altLang="en-US" sz="2400" dirty="0"/>
              <a:t>（</a:t>
            </a:r>
            <a:r>
              <a:rPr kumimoji="1" lang="en-US" altLang="zh-CN" sz="2400" b="1" dirty="0"/>
              <a:t>A</a:t>
            </a:r>
            <a:r>
              <a:rPr kumimoji="1" lang="en-US" altLang="zh-CN" sz="2400" dirty="0"/>
              <a:t>daptive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L</a:t>
            </a:r>
            <a:r>
              <a:rPr kumimoji="1" lang="en-US" altLang="zh-CN" sz="2400" dirty="0"/>
              <a:t>arge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N</a:t>
            </a:r>
            <a:r>
              <a:rPr kumimoji="1" lang="en-US" altLang="zh-CN" sz="2400" dirty="0"/>
              <a:t>eighborhood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S</a:t>
            </a:r>
            <a:r>
              <a:rPr kumimoji="1" lang="en-US" altLang="zh-CN" sz="2400" dirty="0"/>
              <a:t>earch</a:t>
            </a:r>
            <a:r>
              <a:rPr kumimoji="1" lang="zh-CN" altLang="en-US" sz="2400" dirty="0"/>
              <a:t>）是</a:t>
            </a:r>
            <a:r>
              <a:rPr kumimoji="1" lang="en-US" altLang="zh-CN" sz="2400" dirty="0"/>
              <a:t>LNS</a:t>
            </a:r>
            <a:r>
              <a:rPr kumimoji="1" lang="zh-CN" altLang="en-US" sz="2400" dirty="0"/>
              <a:t>（</a:t>
            </a:r>
            <a:r>
              <a:rPr kumimoji="1" lang="en-US" altLang="zh-CN" sz="2400" b="1" dirty="0"/>
              <a:t>L</a:t>
            </a:r>
            <a:r>
              <a:rPr kumimoji="1" lang="en-US" altLang="zh-CN" sz="2400" dirty="0"/>
              <a:t>arge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N</a:t>
            </a:r>
            <a:r>
              <a:rPr kumimoji="1" lang="en-US" altLang="zh-CN" sz="2400" dirty="0"/>
              <a:t>eighborhood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/>
              <a:t>S</a:t>
            </a:r>
            <a:r>
              <a:rPr kumimoji="1" lang="en-US" altLang="zh-CN" sz="2400" dirty="0"/>
              <a:t>earch</a:t>
            </a:r>
            <a:r>
              <a:rPr kumimoji="1" lang="zh-CN" altLang="en-US" sz="2400" dirty="0"/>
              <a:t>）的扩展，引入多样性的</a:t>
            </a:r>
            <a:r>
              <a:rPr kumimoji="1" lang="en-US" altLang="zh-CN" sz="2400" dirty="0"/>
              <a:t>destroy</a:t>
            </a:r>
            <a:r>
              <a:rPr kumimoji="1" lang="zh-CN" altLang="en-US" sz="2400" dirty="0"/>
              <a:t> 和 </a:t>
            </a:r>
            <a:r>
              <a:rPr kumimoji="1" lang="en-US" altLang="zh-CN" sz="2400" dirty="0"/>
              <a:t>repair</a:t>
            </a:r>
            <a:r>
              <a:rPr kumimoji="1" lang="zh-CN" altLang="en-US" sz="2400" dirty="0"/>
              <a:t> 方法。每种 </a:t>
            </a:r>
            <a:r>
              <a:rPr kumimoji="1" lang="en-US" altLang="zh-CN" sz="2400" dirty="0"/>
              <a:t>destroy</a:t>
            </a:r>
            <a:r>
              <a:rPr kumimoji="1" lang="zh-CN" altLang="en-US" sz="2400" dirty="0"/>
              <a:t> 和 </a:t>
            </a:r>
            <a:r>
              <a:rPr kumimoji="1" lang="en-US" altLang="zh-CN" sz="2400" dirty="0"/>
              <a:t>repair</a:t>
            </a:r>
            <a:r>
              <a:rPr kumimoji="1" lang="zh-CN" altLang="en-US" sz="2400" dirty="0"/>
              <a:t> 被指定一个效果概率权重。</a:t>
            </a:r>
            <a:endParaRPr kumimoji="1"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38B0F5-286D-3542-8CBE-B4C1A3B79C18}"/>
              </a:ext>
            </a:extLst>
          </p:cNvPr>
          <p:cNvSpPr txBox="1"/>
          <p:nvPr/>
        </p:nvSpPr>
        <p:spPr>
          <a:xfrm>
            <a:off x="1720850" y="5956877"/>
            <a:ext cx="922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LNS</a:t>
            </a:r>
            <a:endParaRPr kumimoji="1" lang="zh-CN" altLang="en-US" sz="32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816E6D-2937-AC4B-B484-0E23AC7A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09960"/>
            <a:ext cx="5812559" cy="3350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1BFE2B-0586-224E-B13F-1AE2E7BC04EE}"/>
              </a:ext>
            </a:extLst>
          </p:cNvPr>
          <p:cNvSpPr txBox="1"/>
          <p:nvPr/>
        </p:nvSpPr>
        <p:spPr>
          <a:xfrm>
            <a:off x="8541255" y="5956877"/>
            <a:ext cx="1278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ALNS</a:t>
            </a:r>
            <a:endParaRPr kumimoji="1" lang="zh-CN" altLang="en-US" sz="3200" b="1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3E509E8E-F451-3243-8959-8A5E9E20BCA4}"/>
              </a:ext>
            </a:extLst>
          </p:cNvPr>
          <p:cNvSpPr/>
          <p:nvPr/>
        </p:nvSpPr>
        <p:spPr>
          <a:xfrm>
            <a:off x="4955229" y="3891897"/>
            <a:ext cx="728598" cy="463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032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1000</Words>
  <Application>Microsoft Macintosh PowerPoint</Application>
  <PresentationFormat>宽屏</PresentationFormat>
  <Paragraphs>115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STHeiti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344</cp:revision>
  <dcterms:created xsi:type="dcterms:W3CDTF">2020-09-09T02:57:04Z</dcterms:created>
  <dcterms:modified xsi:type="dcterms:W3CDTF">2020-12-30T11:54:58Z</dcterms:modified>
</cp:coreProperties>
</file>